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cj3MTwkoCUL6itON55itGtBMr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5FE8C5-75F4-436B-9D3B-0BD071F39573}">
  <a:tblStyle styleId="{555FE8C5-75F4-436B-9D3B-0BD071F395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a0e3c91a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a0e3c91a9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a0e3c91a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a0e3c91a9_5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a0e3c91a9_5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a0e3c91a9_5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a0e3c91a9_5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a0e3c91a9_5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a0e3c91a9_5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a0e3c91a9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a0e3c91a9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7a0e3c91a9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a0e3c91a9_3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a0e3c91a9_3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7a0e3c91a9_3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a0e3c91a9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a0e3c91a9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7a0e3c91a9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a0e3c91a9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a0e3c91a9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7a0e3c91a9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a0e3c91a9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a0e3c91a9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7a0e3c91a9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a0e3c91a9_3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a0e3c91a9_3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7a0e3c91a9_3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a0e3c91a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a0e3c91a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7a0e3c91a9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vy 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8" y="0"/>
            <a:ext cx="121879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/>
          <p:nvPr>
            <p:ph type="ctrTitle"/>
          </p:nvPr>
        </p:nvSpPr>
        <p:spPr>
          <a:xfrm>
            <a:off x="794521" y="1854200"/>
            <a:ext cx="737565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99"/>
              <a:buFont typeface="Arial"/>
              <a:buNone/>
              <a:defRPr sz="3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794521" y="3602038"/>
            <a:ext cx="737565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22" y="916283"/>
            <a:ext cx="2792832" cy="79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gray background and trim">
  <p:cSld name="Content with gray background and tri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0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 gray">
  <p:cSld name="Content on gra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1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emphasis and side image">
  <p:cSld name="Content with emphasis and side imag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/>
          <p:nvPr/>
        </p:nvSpPr>
        <p:spPr>
          <a:xfrm>
            <a:off x="7367404" y="0"/>
            <a:ext cx="4824596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2"/>
          <p:cNvSpPr txBox="1"/>
          <p:nvPr>
            <p:ph type="title"/>
          </p:nvPr>
        </p:nvSpPr>
        <p:spPr>
          <a:xfrm>
            <a:off x="838201" y="641572"/>
            <a:ext cx="6220899" cy="547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99"/>
              <a:buFont typeface="Arial"/>
              <a:buNone/>
              <a:defRPr sz="2999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" type="body"/>
          </p:nvPr>
        </p:nvSpPr>
        <p:spPr>
          <a:xfrm>
            <a:off x="838201" y="1446028"/>
            <a:ext cx="6220899" cy="490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>
                <a:solidFill>
                  <a:schemeClr val="dk2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>
                <a:solidFill>
                  <a:schemeClr val="dk2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2" type="body"/>
          </p:nvPr>
        </p:nvSpPr>
        <p:spPr>
          <a:xfrm>
            <a:off x="838200" y="287079"/>
            <a:ext cx="6221287" cy="35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EA"/>
              </a:buClr>
              <a:buSzPts val="1800"/>
              <a:buNone/>
              <a:defRPr>
                <a:solidFill>
                  <a:srgbClr val="0086E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6EA"/>
              </a:buClr>
              <a:buSzPts val="1400"/>
              <a:buNone/>
              <a:defRPr>
                <a:solidFill>
                  <a:srgbClr val="0086E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6EA"/>
              </a:buClr>
              <a:buSzPts val="1200"/>
              <a:buNone/>
              <a:defRPr>
                <a:solidFill>
                  <a:srgbClr val="0086E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6EA"/>
              </a:buClr>
              <a:buSzPts val="1200"/>
              <a:buNone/>
              <a:defRPr>
                <a:solidFill>
                  <a:srgbClr val="0086EA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/>
          <p:nvPr>
            <p:ph idx="3" type="pic"/>
          </p:nvPr>
        </p:nvSpPr>
        <p:spPr>
          <a:xfrm>
            <a:off x="7367016" y="0"/>
            <a:ext cx="4824596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"/>
          <p:cNvSpPr txBox="1"/>
          <p:nvPr>
            <p:ph idx="4" type="body"/>
          </p:nvPr>
        </p:nvSpPr>
        <p:spPr>
          <a:xfrm>
            <a:off x="7803282" y="3667919"/>
            <a:ext cx="3952063" cy="2679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900"/>
              <a:buChar char="•"/>
              <a:defRPr sz="900">
                <a:solidFill>
                  <a:srgbClr val="505050"/>
                </a:solidFill>
              </a:defRPr>
            </a:lvl3pPr>
            <a:lvl4pPr indent="-2794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800"/>
              <a:buChar char="•"/>
              <a:defRPr sz="800">
                <a:solidFill>
                  <a:srgbClr val="505050"/>
                </a:solidFill>
              </a:defRPr>
            </a:lvl4pPr>
            <a:lvl5pPr indent="-2794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800"/>
              <a:buChar char="•"/>
              <a:defRPr sz="800">
                <a:solidFill>
                  <a:srgbClr val="50505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two content zones">
  <p:cSld name="Title with two content zone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3"/>
          <p:cNvSpPr txBox="1"/>
          <p:nvPr>
            <p:ph type="title"/>
          </p:nvPr>
        </p:nvSpPr>
        <p:spPr>
          <a:xfrm>
            <a:off x="838201" y="365126"/>
            <a:ext cx="5957382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99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838201" y="1410511"/>
            <a:ext cx="5957382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•"/>
              <a:defRPr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2" type="body"/>
          </p:nvPr>
        </p:nvSpPr>
        <p:spPr>
          <a:xfrm>
            <a:off x="7596313" y="1410511"/>
            <a:ext cx="4099641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>
                <a:solidFill>
                  <a:schemeClr val="dk2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>
                <a:solidFill>
                  <a:schemeClr val="dk2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side image">
  <p:cSld name="Content with side imag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/>
          <p:nvPr/>
        </p:nvSpPr>
        <p:spPr>
          <a:xfrm>
            <a:off x="7100267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4"/>
          <p:cNvSpPr txBox="1"/>
          <p:nvPr>
            <p:ph type="title"/>
          </p:nvPr>
        </p:nvSpPr>
        <p:spPr>
          <a:xfrm>
            <a:off x="838201" y="365126"/>
            <a:ext cx="5957382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99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838201" y="1410511"/>
            <a:ext cx="5957382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•"/>
              <a:defRPr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4"/>
          <p:cNvSpPr/>
          <p:nvPr>
            <p:ph idx="2" type="pic"/>
          </p:nvPr>
        </p:nvSpPr>
        <p:spPr>
          <a:xfrm>
            <a:off x="7596313" y="365126"/>
            <a:ext cx="4099641" cy="58118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side content">
  <p:cSld name="Image with side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/>
          <p:nvPr/>
        </p:nvSpPr>
        <p:spPr>
          <a:xfrm>
            <a:off x="0" y="0"/>
            <a:ext cx="5091733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5"/>
          <p:cNvSpPr txBox="1"/>
          <p:nvPr>
            <p:ph type="title"/>
          </p:nvPr>
        </p:nvSpPr>
        <p:spPr>
          <a:xfrm>
            <a:off x="5587779" y="365126"/>
            <a:ext cx="5957382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99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" type="body"/>
          </p:nvPr>
        </p:nvSpPr>
        <p:spPr>
          <a:xfrm>
            <a:off x="5587779" y="1410511"/>
            <a:ext cx="5957382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•"/>
              <a:defRPr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5"/>
          <p:cNvSpPr/>
          <p:nvPr>
            <p:ph idx="2" type="pic"/>
          </p:nvPr>
        </p:nvSpPr>
        <p:spPr>
          <a:xfrm>
            <a:off x="0" y="-1"/>
            <a:ext cx="4900971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61995" t="0"/>
          <a:stretch/>
        </p:blipFill>
        <p:spPr>
          <a:xfrm>
            <a:off x="11462148" y="6367413"/>
            <a:ext cx="491157" cy="26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" type="body"/>
          </p:nvPr>
        </p:nvSpPr>
        <p:spPr>
          <a:xfrm>
            <a:off x="838200" y="1410511"/>
            <a:ext cx="5181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•"/>
              <a:defRPr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2" type="body"/>
          </p:nvPr>
        </p:nvSpPr>
        <p:spPr>
          <a:xfrm>
            <a:off x="6172200" y="1410511"/>
            <a:ext cx="5181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•"/>
              <a:defRPr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3" name="Google Shape;9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content v2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/>
          <p:nvPr>
            <p:ph type="title"/>
          </p:nvPr>
        </p:nvSpPr>
        <p:spPr>
          <a:xfrm>
            <a:off x="839788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" type="body"/>
          </p:nvPr>
        </p:nvSpPr>
        <p:spPr>
          <a:xfrm>
            <a:off x="839789" y="1340695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b="0" sz="2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7" name="Google Shape;97;p27"/>
          <p:cNvSpPr txBox="1"/>
          <p:nvPr>
            <p:ph idx="2" type="body"/>
          </p:nvPr>
        </p:nvSpPr>
        <p:spPr>
          <a:xfrm>
            <a:off x="839789" y="2316265"/>
            <a:ext cx="5157787" cy="38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>
                <a:solidFill>
                  <a:schemeClr val="dk2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>
                <a:solidFill>
                  <a:schemeClr val="dk2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3" type="body"/>
          </p:nvPr>
        </p:nvSpPr>
        <p:spPr>
          <a:xfrm>
            <a:off x="6172200" y="1340695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b="0" sz="2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27"/>
          <p:cNvSpPr txBox="1"/>
          <p:nvPr>
            <p:ph idx="4" type="body"/>
          </p:nvPr>
        </p:nvSpPr>
        <p:spPr>
          <a:xfrm>
            <a:off x="6172200" y="2316265"/>
            <a:ext cx="5183188" cy="38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>
                <a:solidFill>
                  <a:schemeClr val="dk2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>
                <a:solidFill>
                  <a:schemeClr val="dk2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0" name="Google Shape;10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" name="Google Shape;10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8"/>
          <p:cNvPicPr preferRelativeResize="0"/>
          <p:nvPr/>
        </p:nvPicPr>
        <p:blipFill rotWithShape="1">
          <a:blip r:embed="rId3">
            <a:alphaModFix/>
          </a:blip>
          <a:srcRect b="0" l="0" r="61995" t="0"/>
          <a:stretch/>
        </p:blipFill>
        <p:spPr>
          <a:xfrm>
            <a:off x="11462148" y="6367413"/>
            <a:ext cx="491157" cy="26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9"/>
          <p:cNvSpPr txBox="1"/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99"/>
              <a:buFont typeface="Arial"/>
              <a:buNone/>
              <a:defRPr sz="3199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9986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99"/>
              <a:buChar char="•"/>
              <a:defRPr sz="2699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55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0" name="Google Shape;110;p29"/>
          <p:cNvSpPr txBox="1"/>
          <p:nvPr>
            <p:ph idx="2" type="body"/>
          </p:nvPr>
        </p:nvSpPr>
        <p:spPr>
          <a:xfrm>
            <a:off x="839789" y="2211920"/>
            <a:ext cx="3932237" cy="365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111" name="Google Shape;111;p29"/>
          <p:cNvPicPr preferRelativeResize="0"/>
          <p:nvPr/>
        </p:nvPicPr>
        <p:blipFill rotWithShape="1">
          <a:blip r:embed="rId3">
            <a:alphaModFix/>
          </a:blip>
          <a:srcRect b="0" l="0" r="61995" t="0"/>
          <a:stretch/>
        </p:blipFill>
        <p:spPr>
          <a:xfrm>
            <a:off x="11462148" y="6367413"/>
            <a:ext cx="491157" cy="26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white background and logo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12"/>
          <p:cNvPicPr preferRelativeResize="0"/>
          <p:nvPr/>
        </p:nvPicPr>
        <p:blipFill rotWithShape="1">
          <a:blip r:embed="rId3">
            <a:alphaModFix/>
          </a:blip>
          <a:srcRect b="0" l="0" r="61995" t="0"/>
          <a:stretch/>
        </p:blipFill>
        <p:spPr>
          <a:xfrm>
            <a:off x="11462148" y="6367413"/>
            <a:ext cx="491157" cy="26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99"/>
              <a:buFont typeface="Arial"/>
              <a:buNone/>
              <a:defRPr sz="3199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/>
          <p:nvPr>
            <p:ph idx="2" type="pic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30"/>
          <p:cNvSpPr txBox="1"/>
          <p:nvPr>
            <p:ph idx="1" type="body"/>
          </p:nvPr>
        </p:nvSpPr>
        <p:spPr>
          <a:xfrm>
            <a:off x="839789" y="2211920"/>
            <a:ext cx="3932237" cy="365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116" name="Google Shape;11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0"/>
          <p:cNvPicPr preferRelativeResize="0"/>
          <p:nvPr/>
        </p:nvPicPr>
        <p:blipFill rotWithShape="1">
          <a:blip r:embed="rId3">
            <a:alphaModFix/>
          </a:blip>
          <a:srcRect b="0" l="0" r="61995" t="0"/>
          <a:stretch/>
        </p:blipFill>
        <p:spPr>
          <a:xfrm>
            <a:off x="11462148" y="6367413"/>
            <a:ext cx="491157" cy="26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 light blue background">
  <p:cSld name="Content on light blue background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1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black and white logo&#10;&#10;Description automatically generated with low confidence" id="122" name="Google Shape;12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62148" y="6367413"/>
            <a:ext cx="491157" cy="26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globe image">
  <p:cSld name="Content with globe imag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32"/>
          <p:cNvGrpSpPr/>
          <p:nvPr/>
        </p:nvGrpSpPr>
        <p:grpSpPr>
          <a:xfrm>
            <a:off x="5214" y="-1"/>
            <a:ext cx="12186786" cy="6858001"/>
            <a:chOff x="10429" y="-1"/>
            <a:chExt cx="24376745" cy="13716001"/>
          </a:xfrm>
        </p:grpSpPr>
        <p:pic>
          <p:nvPicPr>
            <p:cNvPr id="125" name="Google Shape;125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29" y="5723738"/>
              <a:ext cx="7988881" cy="7992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0429" y="2982686"/>
              <a:ext cx="8472886" cy="107333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32"/>
          <p:cNvSpPr txBox="1"/>
          <p:nvPr>
            <p:ph type="title"/>
          </p:nvPr>
        </p:nvSpPr>
        <p:spPr>
          <a:xfrm>
            <a:off x="838200" y="365126"/>
            <a:ext cx="577439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" type="body"/>
          </p:nvPr>
        </p:nvSpPr>
        <p:spPr>
          <a:xfrm>
            <a:off x="838200" y="1410511"/>
            <a:ext cx="577439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DFFB"/>
              </a:buClr>
              <a:buSzPts val="1800"/>
              <a:buNone/>
              <a:defRPr>
                <a:solidFill>
                  <a:srgbClr val="CCDFFB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1400"/>
              <a:buChar char="•"/>
              <a:defRPr>
                <a:solidFill>
                  <a:srgbClr val="50505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1200"/>
              <a:buChar char="•"/>
              <a:defRPr>
                <a:solidFill>
                  <a:srgbClr val="50505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1200"/>
              <a:buChar char="•"/>
              <a:defRPr>
                <a:solidFill>
                  <a:srgbClr val="50505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0" name="Google Shape;130;p32"/>
          <p:cNvPicPr preferRelativeResize="0"/>
          <p:nvPr/>
        </p:nvPicPr>
        <p:blipFill rotWithShape="1">
          <a:blip r:embed="rId5">
            <a:alphaModFix/>
          </a:blip>
          <a:srcRect b="0" l="0" r="61995" t="0"/>
          <a:stretch/>
        </p:blipFill>
        <p:spPr>
          <a:xfrm>
            <a:off x="11462148" y="6367413"/>
            <a:ext cx="491157" cy="26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ATC image">
  <p:cSld name="Content with ATC imag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33"/>
          <p:cNvGrpSpPr/>
          <p:nvPr/>
        </p:nvGrpSpPr>
        <p:grpSpPr>
          <a:xfrm>
            <a:off x="5214" y="-1"/>
            <a:ext cx="12192203" cy="6858001"/>
            <a:chOff x="10429" y="-1"/>
            <a:chExt cx="24387581" cy="13716001"/>
          </a:xfrm>
        </p:grpSpPr>
        <p:pic>
          <p:nvPicPr>
            <p:cNvPr id="133" name="Google Shape;133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10429" y="-1"/>
              <a:ext cx="24366316" cy="1371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414813" y="5724144"/>
              <a:ext cx="7983197" cy="799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925124" y="2982686"/>
              <a:ext cx="8472886" cy="107333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33"/>
          <p:cNvSpPr txBox="1"/>
          <p:nvPr>
            <p:ph type="title"/>
          </p:nvPr>
        </p:nvSpPr>
        <p:spPr>
          <a:xfrm>
            <a:off x="838200" y="365126"/>
            <a:ext cx="577439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idx="1" type="body"/>
          </p:nvPr>
        </p:nvSpPr>
        <p:spPr>
          <a:xfrm>
            <a:off x="838200" y="1410511"/>
            <a:ext cx="577439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DFFB"/>
              </a:buClr>
              <a:buSzPts val="1800"/>
              <a:buNone/>
              <a:defRPr>
                <a:solidFill>
                  <a:srgbClr val="CCDFFB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1400"/>
              <a:buChar char="•"/>
              <a:defRPr>
                <a:solidFill>
                  <a:srgbClr val="50505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1200"/>
              <a:buChar char="•"/>
              <a:defRPr>
                <a:solidFill>
                  <a:srgbClr val="50505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1200"/>
              <a:buChar char="•"/>
              <a:defRPr>
                <a:solidFill>
                  <a:srgbClr val="50505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vy closing slide">
  <p:cSld name="Navy closing slid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39" name="Google Shape;1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8" y="0"/>
            <a:ext cx="121879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223" y="2707341"/>
            <a:ext cx="4851155" cy="137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closing slide">
  <p:cSld name="White closing slid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8" y="0"/>
            <a:ext cx="121879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43" name="Google Shape;1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223" y="2707341"/>
            <a:ext cx="4851155" cy="137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0404F"/>
              </a:gs>
              <a:gs pos="100000">
                <a:schemeClr val="dk1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6"/>
          <p:cNvSpPr txBox="1"/>
          <p:nvPr>
            <p:ph type="ctrTitle"/>
          </p:nvPr>
        </p:nvSpPr>
        <p:spPr>
          <a:xfrm>
            <a:off x="914400" y="2819405"/>
            <a:ext cx="10363200" cy="1104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idx="1" type="subTitle"/>
          </p:nvPr>
        </p:nvSpPr>
        <p:spPr>
          <a:xfrm>
            <a:off x="914415" y="3657937"/>
            <a:ext cx="8597900" cy="8176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8" name="Google Shape;148;p3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6"/>
          <p:cNvSpPr txBox="1"/>
          <p:nvPr/>
        </p:nvSpPr>
        <p:spPr>
          <a:xfrm>
            <a:off x="203200" y="6563260"/>
            <a:ext cx="6908800" cy="284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</a:t>
            </a:r>
            <a:r>
              <a:rPr b="0" i="0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World Wide Technology, Inc. All rights reserved.</a:t>
            </a:r>
            <a:endParaRPr/>
          </a:p>
        </p:txBody>
      </p:sp>
      <p:pic>
        <p:nvPicPr>
          <p:cNvPr id="150" name="Google Shape;1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1646" y="1580275"/>
            <a:ext cx="5591907" cy="61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-Title Only">
  <p:cSld name="1_2-Title 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/>
          <p:nvPr>
            <p:ph type="title"/>
          </p:nvPr>
        </p:nvSpPr>
        <p:spPr>
          <a:xfrm>
            <a:off x="609600" y="274638"/>
            <a:ext cx="10970683" cy="613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7"/>
          <p:cNvSpPr txBox="1"/>
          <p:nvPr>
            <p:ph idx="1" type="body"/>
          </p:nvPr>
        </p:nvSpPr>
        <p:spPr>
          <a:xfrm>
            <a:off x="208541" y="6525491"/>
            <a:ext cx="11650950" cy="2355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ulture image">
  <p:cSld name="Content with culture imag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38"/>
          <p:cNvGrpSpPr/>
          <p:nvPr/>
        </p:nvGrpSpPr>
        <p:grpSpPr>
          <a:xfrm>
            <a:off x="4369" y="-1"/>
            <a:ext cx="12187631" cy="6858001"/>
            <a:chOff x="8739" y="-1"/>
            <a:chExt cx="24378435" cy="13716001"/>
          </a:xfrm>
        </p:grpSpPr>
        <p:pic>
          <p:nvPicPr>
            <p:cNvPr id="156" name="Google Shape;156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367743" y="-1"/>
              <a:ext cx="21019431" cy="1371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39" y="5723738"/>
              <a:ext cx="7992261" cy="7992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8739" y="2982686"/>
              <a:ext cx="8472886" cy="107333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38"/>
          <p:cNvSpPr txBox="1"/>
          <p:nvPr>
            <p:ph type="title"/>
          </p:nvPr>
        </p:nvSpPr>
        <p:spPr>
          <a:xfrm>
            <a:off x="838200" y="365126"/>
            <a:ext cx="577439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1" type="body"/>
          </p:nvPr>
        </p:nvSpPr>
        <p:spPr>
          <a:xfrm>
            <a:off x="838200" y="1410511"/>
            <a:ext cx="577439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DFFB"/>
              </a:buClr>
              <a:buSzPts val="1800"/>
              <a:buNone/>
              <a:defRPr>
                <a:solidFill>
                  <a:srgbClr val="CCDFFB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1400"/>
              <a:buChar char="•"/>
              <a:defRPr>
                <a:solidFill>
                  <a:srgbClr val="50505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1200"/>
              <a:buChar char="•"/>
              <a:defRPr>
                <a:solidFill>
                  <a:srgbClr val="50505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050"/>
              </a:buClr>
              <a:buSzPts val="1200"/>
              <a:buChar char="•"/>
              <a:defRPr>
                <a:solidFill>
                  <a:srgbClr val="50505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1" name="Google Shape;161;p38"/>
          <p:cNvPicPr preferRelativeResize="0"/>
          <p:nvPr/>
        </p:nvPicPr>
        <p:blipFill rotWithShape="1">
          <a:blip r:embed="rId5">
            <a:alphaModFix/>
          </a:blip>
          <a:srcRect b="0" l="0" r="61995" t="0"/>
          <a:stretch/>
        </p:blipFill>
        <p:spPr>
          <a:xfrm>
            <a:off x="11462148" y="6367413"/>
            <a:ext cx="491157" cy="26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39"/>
          <p:cNvSpPr txBox="1"/>
          <p:nvPr>
            <p:ph idx="1" type="body"/>
          </p:nvPr>
        </p:nvSpPr>
        <p:spPr>
          <a:xfrm>
            <a:off x="489025" y="1139826"/>
            <a:ext cx="11214026" cy="4811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type="title"/>
          </p:nvPr>
        </p:nvSpPr>
        <p:spPr>
          <a:xfrm>
            <a:off x="491067" y="522779"/>
            <a:ext cx="11211984" cy="342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39"/>
          <p:cNvCxnSpPr/>
          <p:nvPr/>
        </p:nvCxnSpPr>
        <p:spPr>
          <a:xfrm>
            <a:off x="483038" y="901713"/>
            <a:ext cx="1125005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Title and body">
  <p:cSld name="3 - 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609600" y="274638"/>
            <a:ext cx="10970683" cy="613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720725" y="1357313"/>
            <a:ext cx="10860088" cy="5043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⎼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2" type="body"/>
          </p:nvPr>
        </p:nvSpPr>
        <p:spPr>
          <a:xfrm>
            <a:off x="208541" y="6525491"/>
            <a:ext cx="11609386" cy="2355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381001" y="1828802"/>
            <a:ext cx="8572500" cy="4689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 b="0" i="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–"/>
              <a:defRPr b="0" i="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40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0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itle slide">
  <p:cSld name="White 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8" y="0"/>
            <a:ext cx="121879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/>
          <p:nvPr>
            <p:ph type="ctrTitle"/>
          </p:nvPr>
        </p:nvSpPr>
        <p:spPr>
          <a:xfrm>
            <a:off x="794521" y="1854201"/>
            <a:ext cx="737565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99"/>
              <a:buFont typeface="Arial"/>
              <a:buNone/>
              <a:defRPr sz="3999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" type="subTitle"/>
          </p:nvPr>
        </p:nvSpPr>
        <p:spPr>
          <a:xfrm>
            <a:off x="794521" y="3602038"/>
            <a:ext cx="737565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picture containing graphical user interface&#10;&#10;Description automatically generated" id="33" name="Google Shape;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22" y="916283"/>
            <a:ext cx="2792832" cy="79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with logo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5"/>
          <p:cNvSpPr txBox="1"/>
          <p:nvPr>
            <p:ph type="title"/>
          </p:nvPr>
        </p:nvSpPr>
        <p:spPr>
          <a:xfrm>
            <a:off x="831850" y="159807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99"/>
              <a:buFont typeface="Arial"/>
              <a:buNone/>
              <a:defRPr sz="47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831850" y="3319126"/>
            <a:ext cx="10515600" cy="130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Graphical user interface, text&#10;&#10;Description automatically generated" id="38" name="Google Shape;38;p15"/>
          <p:cNvPicPr preferRelativeResize="0"/>
          <p:nvPr/>
        </p:nvPicPr>
        <p:blipFill rotWithShape="1">
          <a:blip r:embed="rId3">
            <a:alphaModFix/>
          </a:blip>
          <a:srcRect b="34816" l="8084" r="8339" t="20608"/>
          <a:stretch/>
        </p:blipFill>
        <p:spPr>
          <a:xfrm>
            <a:off x="4949208" y="5156189"/>
            <a:ext cx="2293584" cy="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without logo">
  <p:cSld name="Section break without log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79" y="1567"/>
            <a:ext cx="12184841" cy="685486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6"/>
          <p:cNvSpPr txBox="1"/>
          <p:nvPr>
            <p:ph type="title"/>
          </p:nvPr>
        </p:nvSpPr>
        <p:spPr>
          <a:xfrm>
            <a:off x="831850" y="159807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99"/>
              <a:buFont typeface="Arial"/>
              <a:buNone/>
              <a:defRPr sz="47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1850" y="3319126"/>
            <a:ext cx="10515600" cy="1741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white background and trim">
  <p:cSld name="Content with white background and tri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 white">
  <p:cSld name="Content on whit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body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gray background and logo">
  <p:cSld name="Content with gray background and log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64134"/>
            <a:ext cx="12192000" cy="93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9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99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" type="body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5" name="Google Shape;55;p19"/>
          <p:cNvPicPr preferRelativeResize="0"/>
          <p:nvPr/>
        </p:nvPicPr>
        <p:blipFill rotWithShape="1">
          <a:blip r:embed="rId3">
            <a:alphaModFix/>
          </a:blip>
          <a:srcRect b="0" l="0" r="61995" t="0"/>
          <a:stretch/>
        </p:blipFill>
        <p:spPr>
          <a:xfrm>
            <a:off x="11462148" y="6367413"/>
            <a:ext cx="491157" cy="26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299"/>
              <a:buFont typeface="Arial"/>
              <a:buNone/>
              <a:defRPr b="0" i="0" sz="32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410511"/>
            <a:ext cx="10515600" cy="47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"/>
          <p:cNvSpPr txBox="1"/>
          <p:nvPr>
            <p:ph type="ctrTitle"/>
          </p:nvPr>
        </p:nvSpPr>
        <p:spPr>
          <a:xfrm>
            <a:off x="794521" y="2508718"/>
            <a:ext cx="737565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"/>
              <a:buNone/>
            </a:pPr>
            <a:r>
              <a:rPr b="1" lang="en-US"/>
              <a:t>All India Women Hackathon</a:t>
            </a:r>
            <a:endParaRPr sz="2800"/>
          </a:p>
        </p:txBody>
      </p:sp>
      <p:sp>
        <p:nvSpPr>
          <p:cNvPr id="177" name="Google Shape;177;p1"/>
          <p:cNvSpPr txBox="1"/>
          <p:nvPr>
            <p:ph idx="1" type="subTitle"/>
          </p:nvPr>
        </p:nvSpPr>
        <p:spPr>
          <a:xfrm>
            <a:off x="794521" y="4256556"/>
            <a:ext cx="737565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&lt;AI4GOOD&gt;</a:t>
            </a:r>
            <a:endParaRPr/>
          </a:p>
        </p:txBody>
      </p:sp>
      <p:pic>
        <p:nvPicPr>
          <p:cNvPr descr="Shooting Stars Foundation Expands Governing Board of Directors to Increase  Program Growth and Student Impact" id="178" name="Google Shape;178;p1"/>
          <p:cNvPicPr preferRelativeResize="0"/>
          <p:nvPr/>
        </p:nvPicPr>
        <p:blipFill rotWithShape="1">
          <a:blip r:embed="rId3">
            <a:alphaModFix/>
          </a:blip>
          <a:srcRect b="12567" l="0" r="0" t="14568"/>
          <a:stretch/>
        </p:blipFill>
        <p:spPr>
          <a:xfrm>
            <a:off x="4889938" y="841037"/>
            <a:ext cx="2412123" cy="92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"/>
          <p:cNvSpPr/>
          <p:nvPr/>
        </p:nvSpPr>
        <p:spPr>
          <a:xfrm>
            <a:off x="3938954" y="1040574"/>
            <a:ext cx="543392" cy="522514"/>
          </a:xfrm>
          <a:prstGeom prst="mathMultiply">
            <a:avLst>
              <a:gd fmla="val 23520" name="adj1"/>
            </a:avLst>
          </a:prstGeom>
          <a:solidFill>
            <a:schemeClr val="lt1"/>
          </a:solidFill>
          <a:ln cap="flat" cmpd="sng" w="12700">
            <a:solidFill>
              <a:srgbClr val="1F2B4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Deployment Plan and Integration</a:t>
            </a:r>
            <a:endParaRPr/>
          </a:p>
        </p:txBody>
      </p:sp>
      <p:sp>
        <p:nvSpPr>
          <p:cNvPr id="244" name="Google Shape;244;p6"/>
          <p:cNvSpPr txBox="1"/>
          <p:nvPr/>
        </p:nvSpPr>
        <p:spPr>
          <a:xfrm>
            <a:off x="0" y="1177050"/>
            <a:ext cx="119376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1)</a:t>
            </a:r>
            <a:r>
              <a:rPr lang="en-US" sz="2100">
                <a:solidFill>
                  <a:srgbClr val="0E57C4"/>
                </a:solidFill>
              </a:rPr>
              <a:t>How do you make sure this is easy to use? </a:t>
            </a:r>
            <a:endParaRPr sz="2100">
              <a:solidFill>
                <a:srgbClr val="0E57C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                    1.Simple Forms </a:t>
            </a:r>
            <a:r>
              <a:rPr lang="en-US" sz="2100">
                <a:solidFill>
                  <a:srgbClr val="0E57C4"/>
                </a:solidFill>
              </a:rPr>
              <a:t>Prepare for Deployment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   </a:t>
            </a:r>
            <a:r>
              <a:rPr lang="en-US" sz="2100">
                <a:solidFill>
                  <a:srgbClr val="0E57C4"/>
                </a:solidFill>
              </a:rPr>
              <a:t>                 2.Clear Instructions</a:t>
            </a:r>
            <a:endParaRPr sz="2100">
              <a:solidFill>
                <a:srgbClr val="0E57C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                    3.Intuitive Design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0E57C4"/>
                </a:solidFill>
              </a:rPr>
              <a:t>                    4. Automatic Matching 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0E57C4"/>
                </a:solidFill>
              </a:rPr>
              <a:t>                    5.Mobile-Friendly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0E57C4"/>
                </a:solidFill>
              </a:rPr>
              <a:t>                    6. Admin Control</a:t>
            </a:r>
            <a:endParaRPr sz="2100">
              <a:solidFill>
                <a:srgbClr val="0E57C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2)How and where will you push this solution to production?</a:t>
            </a:r>
            <a:endParaRPr sz="2100">
              <a:solidFill>
                <a:srgbClr val="0E57C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 Below is the flow diagram given in which we have shown how these solution is push into a production</a:t>
            </a:r>
            <a:endParaRPr sz="2100">
              <a:solidFill>
                <a:srgbClr val="0E57C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0E57C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E57C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E57C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E57C4"/>
              </a:solidFill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120475" y="4548475"/>
            <a:ext cx="1590600" cy="149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rgbClr val="0E57C4"/>
                </a:solidFill>
                <a:latin typeface="Calibri"/>
                <a:ea typeface="Calibri"/>
                <a:cs typeface="Calibri"/>
                <a:sym typeface="Calibri"/>
              </a:rPr>
              <a:t>Select Hosting Platform</a:t>
            </a:r>
            <a:endParaRPr b="1" sz="1900">
              <a:solidFill>
                <a:srgbClr val="0E57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2459125" y="4531550"/>
            <a:ext cx="1406400" cy="149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rgbClr val="0E57C4"/>
                </a:solidFill>
                <a:latin typeface="Calibri"/>
                <a:ea typeface="Calibri"/>
                <a:cs typeface="Calibri"/>
                <a:sym typeface="Calibri"/>
              </a:rPr>
              <a:t>Set Up CI/CD Pipeline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4613575" y="4480850"/>
            <a:ext cx="1305000" cy="159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rgbClr val="0E57C4"/>
                </a:solidFill>
                <a:latin typeface="Calibri"/>
                <a:ea typeface="Calibri"/>
                <a:cs typeface="Calibri"/>
                <a:sym typeface="Calibri"/>
              </a:rPr>
              <a:t>Deploy Applica-tion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6585575" y="4531550"/>
            <a:ext cx="1174500" cy="149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57C4"/>
                </a:solidFill>
                <a:latin typeface="Calibri"/>
                <a:ea typeface="Calibri"/>
                <a:cs typeface="Calibri"/>
                <a:sym typeface="Calibri"/>
              </a:rPr>
              <a:t>Ensure Securit-y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8256225" y="4548475"/>
            <a:ext cx="1305000" cy="159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0E57C4"/>
                </a:solidFill>
                <a:latin typeface="Calibri"/>
                <a:ea typeface="Calibri"/>
                <a:cs typeface="Calibri"/>
                <a:sym typeface="Calibri"/>
              </a:rPr>
              <a:t>Launch and Post-Deployment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10037700" y="4567850"/>
            <a:ext cx="1505100" cy="142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E57C4"/>
                </a:solidFill>
                <a:latin typeface="Calibri"/>
                <a:ea typeface="Calibri"/>
                <a:cs typeface="Calibri"/>
                <a:sym typeface="Calibri"/>
              </a:rPr>
              <a:t>Monitor &amp; Feedback</a:t>
            </a:r>
            <a:endParaRPr b="1">
              <a:solidFill>
                <a:srgbClr val="0E57C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E57C4"/>
                </a:solidFill>
                <a:latin typeface="Calibri"/>
                <a:ea typeface="Calibri"/>
                <a:cs typeface="Calibri"/>
                <a:sym typeface="Calibri"/>
              </a:rPr>
              <a:t>Update &amp; Maintain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711050" y="5186450"/>
            <a:ext cx="7554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6"/>
          <p:cNvSpPr/>
          <p:nvPr/>
        </p:nvSpPr>
        <p:spPr>
          <a:xfrm flipH="1" rot="10800000">
            <a:off x="3946625" y="5187517"/>
            <a:ext cx="6669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6"/>
          <p:cNvSpPr/>
          <p:nvPr/>
        </p:nvSpPr>
        <p:spPr>
          <a:xfrm flipH="1" rot="10800000">
            <a:off x="5918625" y="5203368"/>
            <a:ext cx="6669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6"/>
          <p:cNvSpPr/>
          <p:nvPr/>
        </p:nvSpPr>
        <p:spPr>
          <a:xfrm>
            <a:off x="7760125" y="5203375"/>
            <a:ext cx="5649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6"/>
          <p:cNvSpPr/>
          <p:nvPr/>
        </p:nvSpPr>
        <p:spPr>
          <a:xfrm>
            <a:off x="9586013" y="5254075"/>
            <a:ext cx="4269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a0e3c91a9_0_8"/>
          <p:cNvSpPr txBox="1"/>
          <p:nvPr>
            <p:ph type="title"/>
          </p:nvPr>
        </p:nvSpPr>
        <p:spPr>
          <a:xfrm>
            <a:off x="757975" y="264876"/>
            <a:ext cx="10515600" cy="81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Deployment Plan and 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7a0e3c91a9_0_8"/>
          <p:cNvSpPr txBox="1"/>
          <p:nvPr>
            <p:ph idx="1" type="body"/>
          </p:nvPr>
        </p:nvSpPr>
        <p:spPr>
          <a:xfrm>
            <a:off x="660825" y="902350"/>
            <a:ext cx="10515600" cy="563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E57C4"/>
                </a:solidFill>
              </a:rPr>
              <a:t>3)What platform/tool could you use, how would an end user interface with the solution? How can it be ensured that the solution stays accurate 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E57C4"/>
              </a:solidFill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E57C4"/>
              </a:buClr>
              <a:buSzPts val="2000"/>
              <a:buAutoNum type="arabicPeriod"/>
            </a:pPr>
            <a:r>
              <a:rPr lang="en-US" sz="2000">
                <a:solidFill>
                  <a:srgbClr val="0E57C4"/>
                </a:solidFill>
              </a:rPr>
              <a:t>Development Platforms/Tools:</a:t>
            </a:r>
            <a:endParaRPr sz="2000">
              <a:solidFill>
                <a:srgbClr val="0E57C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lang="en-US" sz="2000">
                <a:solidFill>
                  <a:srgbClr val="0E57C4"/>
                </a:solidFill>
              </a:rPr>
              <a:t>       Frontend:</a:t>
            </a:r>
            <a:endParaRPr sz="2000">
              <a:solidFill>
                <a:srgbClr val="0E57C4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Html,css,Javascript</a:t>
            </a:r>
            <a:endParaRPr sz="2000">
              <a:solidFill>
                <a:srgbClr val="0E57C4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Bootstrap or Material-UI for responsive design.</a:t>
            </a:r>
            <a:endParaRPr sz="2000">
              <a:solidFill>
                <a:srgbClr val="0E57C4"/>
              </a:solidFill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lang="en-US" sz="2000">
                <a:solidFill>
                  <a:srgbClr val="0E57C4"/>
                </a:solidFill>
              </a:rPr>
              <a:t>Backend:</a:t>
            </a:r>
            <a:endParaRPr sz="2000">
              <a:solidFill>
                <a:srgbClr val="0E57C4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lang="en-US" sz="2000">
                <a:solidFill>
                  <a:srgbClr val="0E57C4"/>
                </a:solidFill>
              </a:rPr>
              <a:t>Node.js, Express.js</a:t>
            </a:r>
            <a:endParaRPr sz="2000">
              <a:solidFill>
                <a:srgbClr val="0E57C4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lang="en-US" sz="2000">
                <a:solidFill>
                  <a:srgbClr val="0E57C4"/>
                </a:solidFill>
              </a:rPr>
              <a:t>RESTful APIs or GraphQL for communication between frontend and backend.</a:t>
            </a:r>
            <a:endParaRPr sz="2000">
              <a:solidFill>
                <a:srgbClr val="0E57C4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lang="en-US" sz="2000">
                <a:solidFill>
                  <a:srgbClr val="0E57C4"/>
                </a:solidFill>
              </a:rPr>
              <a:t>Database: </a:t>
            </a:r>
            <a:endParaRPr sz="2000">
              <a:solidFill>
                <a:srgbClr val="0E57C4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MongoDB for NoSQL databases.</a:t>
            </a:r>
            <a:endParaRPr sz="2000">
              <a:solidFill>
                <a:srgbClr val="0E57C4"/>
              </a:solidFill>
            </a:endParaRPr>
          </a:p>
          <a:p>
            <a:pPr indent="-355600" lvl="1" marL="914400" rtl="0" algn="l">
              <a:spcBef>
                <a:spcPts val="60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lang="en-US" sz="2000">
                <a:solidFill>
                  <a:srgbClr val="0E57C4"/>
                </a:solidFill>
              </a:rPr>
              <a:t>Version Control:</a:t>
            </a:r>
            <a:endParaRPr sz="2000">
              <a:solidFill>
                <a:srgbClr val="0E57C4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Git with GitHub or GitLab for source code management.</a:t>
            </a:r>
            <a:endParaRPr sz="2000">
              <a:solidFill>
                <a:srgbClr val="0E57C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a0e3c91a9_5_12"/>
          <p:cNvSpPr txBox="1"/>
          <p:nvPr>
            <p:ph type="title"/>
          </p:nvPr>
        </p:nvSpPr>
        <p:spPr>
          <a:xfrm>
            <a:off x="838200" y="365126"/>
            <a:ext cx="10515600" cy="81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Deployment Plan and 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7a0e3c91a9_5_12"/>
          <p:cNvSpPr txBox="1"/>
          <p:nvPr>
            <p:ph idx="1" type="body"/>
          </p:nvPr>
        </p:nvSpPr>
        <p:spPr>
          <a:xfrm>
            <a:off x="838200" y="1410511"/>
            <a:ext cx="10515600" cy="476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2. End User Interface</a:t>
            </a:r>
            <a:endParaRPr sz="21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Responsive Design</a:t>
            </a:r>
            <a:endParaRPr sz="21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User-Friendly Navigation</a:t>
            </a:r>
            <a:endParaRPr sz="21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Food Waste Tracking</a:t>
            </a:r>
            <a:endParaRPr sz="21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Donation Options</a:t>
            </a:r>
            <a:endParaRPr sz="21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Educational Content</a:t>
            </a:r>
            <a:endParaRPr sz="21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Community Forum</a:t>
            </a:r>
            <a:endParaRPr sz="21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Interactive Maps</a:t>
            </a:r>
            <a:endParaRPr sz="21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Notifications and Alerts</a:t>
            </a:r>
            <a:endParaRPr sz="21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100">
                <a:solidFill>
                  <a:srgbClr val="0E57C4"/>
                </a:solidFill>
              </a:rPr>
              <a:t>Analytics Dashboard</a:t>
            </a:r>
            <a:endParaRPr sz="2100">
              <a:solidFill>
                <a:srgbClr val="0E57C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a0e3c91a9_5_5"/>
          <p:cNvSpPr txBox="1"/>
          <p:nvPr>
            <p:ph type="title"/>
          </p:nvPr>
        </p:nvSpPr>
        <p:spPr>
          <a:xfrm>
            <a:off x="838200" y="365126"/>
            <a:ext cx="10515600" cy="81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Deployment Plan and 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7a0e3c91a9_5_5"/>
          <p:cNvSpPr txBox="1"/>
          <p:nvPr>
            <p:ph idx="1" type="body"/>
          </p:nvPr>
        </p:nvSpPr>
        <p:spPr>
          <a:xfrm>
            <a:off x="701850" y="982574"/>
            <a:ext cx="10652100" cy="51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3. Ensuring Accuracy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Data Validation: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Implement strict data validation rules on both frontend and backend.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Regular Updates: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Schedule regular updates and maintenance.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Automated Testing: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Use unit tests, integration tests, and end-to-end tests.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Monitoring: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Continuous monitoring with tools like Prometheus and Grafana.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User Feedback: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Implement a feedback mechanism for users to report issues.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Backup and Recovery:</a:t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Regular backups and a robust recovery plan to prevent data loss.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900">
              <a:solidFill>
                <a:srgbClr val="0E57C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a0e3c91a9_0_43"/>
          <p:cNvSpPr txBox="1"/>
          <p:nvPr>
            <p:ph type="title"/>
          </p:nvPr>
        </p:nvSpPr>
        <p:spPr>
          <a:xfrm>
            <a:off x="617625" y="160425"/>
            <a:ext cx="10515600" cy="77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50"/>
              <a:t>DataFlow Diagram</a:t>
            </a:r>
            <a:endParaRPr b="1" sz="3250"/>
          </a:p>
        </p:txBody>
      </p:sp>
      <p:pic>
        <p:nvPicPr>
          <p:cNvPr id="283" name="Google Shape;283;g27a0e3c91a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363" y="820863"/>
            <a:ext cx="3337275" cy="57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Recommendations and Next Steps </a:t>
            </a:r>
            <a:endParaRPr/>
          </a:p>
        </p:txBody>
      </p:sp>
      <p:sp>
        <p:nvSpPr>
          <p:cNvPr id="289" name="Google Shape;289;p7"/>
          <p:cNvSpPr txBox="1"/>
          <p:nvPr/>
        </p:nvSpPr>
        <p:spPr>
          <a:xfrm>
            <a:off x="283338" y="1278593"/>
            <a:ext cx="11625300" cy="5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  <a:latin typeface="Arial"/>
                <a:ea typeface="Arial"/>
                <a:cs typeface="Arial"/>
                <a:sym typeface="Arial"/>
              </a:rPr>
              <a:t>Potential plans for the future. How can one build on top of this solution</a:t>
            </a:r>
            <a:r>
              <a:rPr lang="en-US" sz="2000">
                <a:solidFill>
                  <a:srgbClr val="0E57C4"/>
                </a:solidFill>
              </a:rPr>
              <a:t>?</a:t>
            </a:r>
            <a:endParaRPr sz="2000">
              <a:solidFill>
                <a:srgbClr val="0E57C4"/>
              </a:solidFill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E57C4"/>
                </a:solidFill>
              </a:rPr>
              <a:t>Expansion to New Geographical Areas:</a:t>
            </a:r>
            <a:endParaRPr b="1" sz="1700">
              <a:solidFill>
                <a:srgbClr val="0E57C4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57C4"/>
              </a:buClr>
              <a:buSzPts val="1700"/>
              <a:buChar char="●"/>
            </a:pPr>
            <a:r>
              <a:rPr lang="en-US" sz="1700">
                <a:solidFill>
                  <a:srgbClr val="0E57C4"/>
                </a:solidFill>
              </a:rPr>
              <a:t>Scale the platform to cover more cities, states, and eventually, countries.</a:t>
            </a:r>
            <a:endParaRPr sz="1700">
              <a:solidFill>
                <a:srgbClr val="0E57C4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1700"/>
              <a:buChar char="●"/>
            </a:pPr>
            <a:r>
              <a:rPr lang="en-US" sz="1700">
                <a:solidFill>
                  <a:srgbClr val="0E57C4"/>
                </a:solidFill>
              </a:rPr>
              <a:t>Tailor the solution to different regions' specific needs and regulations.</a:t>
            </a:r>
            <a:endParaRPr sz="17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E57C4"/>
                </a:solidFill>
              </a:rPr>
              <a:t>Mobile App Development:</a:t>
            </a:r>
            <a:endParaRPr b="1" sz="1700">
              <a:solidFill>
                <a:srgbClr val="0E57C4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57C4"/>
              </a:buClr>
              <a:buSzPts val="1700"/>
              <a:buChar char="●"/>
            </a:pPr>
            <a:r>
              <a:rPr lang="en-US" sz="1700">
                <a:solidFill>
                  <a:srgbClr val="0E57C4"/>
                </a:solidFill>
              </a:rPr>
              <a:t>Develop a mobile app for restaurants and NGOs to register, view matches, and manage donations on the go.</a:t>
            </a:r>
            <a:endParaRPr sz="1700">
              <a:solidFill>
                <a:srgbClr val="0E57C4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1700"/>
              <a:buChar char="●"/>
            </a:pPr>
            <a:r>
              <a:rPr lang="en-US" sz="1700">
                <a:solidFill>
                  <a:srgbClr val="0E57C4"/>
                </a:solidFill>
              </a:rPr>
              <a:t>Include real-time notifications and updates for both donors and recipients.</a:t>
            </a:r>
            <a:endParaRPr sz="17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E57C4"/>
                </a:solidFill>
              </a:rPr>
              <a:t>Enhanced AI Capabilities:</a:t>
            </a:r>
            <a:endParaRPr b="1" sz="1700">
              <a:solidFill>
                <a:srgbClr val="0E57C4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57C4"/>
              </a:buClr>
              <a:buSzPts val="1700"/>
              <a:buChar char="●"/>
            </a:pPr>
            <a:r>
              <a:rPr lang="en-US" sz="1700">
                <a:solidFill>
                  <a:srgbClr val="0E57C4"/>
                </a:solidFill>
              </a:rPr>
              <a:t>Improve the Matcher Module with more sophisticated algorithms and additional data sources to increase matching accuracy.</a:t>
            </a:r>
            <a:endParaRPr sz="1700">
              <a:solidFill>
                <a:srgbClr val="0E57C4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1700"/>
              <a:buChar char="●"/>
            </a:pPr>
            <a:r>
              <a:rPr lang="en-US" sz="1700">
                <a:solidFill>
                  <a:srgbClr val="0E57C4"/>
                </a:solidFill>
              </a:rPr>
              <a:t>Enhance the Route Optimization Module with real-time traffic data and dynamic routing capabilities.</a:t>
            </a:r>
            <a:endParaRPr sz="1700">
              <a:solidFill>
                <a:srgbClr val="0E57C4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1700"/>
              <a:buChar char="●"/>
            </a:pPr>
            <a:r>
              <a:rPr lang="en-US" sz="1700">
                <a:solidFill>
                  <a:srgbClr val="0E57C4"/>
                </a:solidFill>
              </a:rPr>
              <a:t>Refine the Recommendation Module with continuous learning and feedback loops to improve decision-making over time.</a:t>
            </a:r>
            <a:endParaRPr sz="1700">
              <a:solidFill>
                <a:srgbClr val="0E57C4"/>
              </a:solidFill>
            </a:endParaRPr>
          </a:p>
          <a:p>
            <a:pPr indent="0" lvl="0" marL="457200" marR="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E57C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a0e3c91a9_3_41"/>
          <p:cNvSpPr txBox="1"/>
          <p:nvPr>
            <p:ph type="title"/>
          </p:nvPr>
        </p:nvSpPr>
        <p:spPr>
          <a:xfrm>
            <a:off x="284350" y="195409"/>
            <a:ext cx="10515600" cy="72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Output window</a:t>
            </a:r>
            <a:endParaRPr b="1"/>
          </a:p>
        </p:txBody>
      </p:sp>
      <p:sp>
        <p:nvSpPr>
          <p:cNvPr id="296" name="Google Shape;296;g27a0e3c91a9_3_41"/>
          <p:cNvSpPr txBox="1"/>
          <p:nvPr>
            <p:ph idx="1" type="body"/>
          </p:nvPr>
        </p:nvSpPr>
        <p:spPr>
          <a:xfrm>
            <a:off x="838200" y="1410511"/>
            <a:ext cx="10515600" cy="476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g27a0e3c91a9_3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25" y="894900"/>
            <a:ext cx="10829275" cy="57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7a0e3c91a9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775" y="1477900"/>
            <a:ext cx="8844375" cy="4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Executive Summary</a:t>
            </a:r>
            <a:endParaRPr/>
          </a:p>
        </p:txBody>
      </p:sp>
      <p:sp>
        <p:nvSpPr>
          <p:cNvPr id="185" name="Google Shape;185;p2"/>
          <p:cNvSpPr txBox="1"/>
          <p:nvPr/>
        </p:nvSpPr>
        <p:spPr>
          <a:xfrm>
            <a:off x="838200" y="1065350"/>
            <a:ext cx="10515600" cy="5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b="1" lang="en-US" sz="2000">
                <a:solidFill>
                  <a:srgbClr val="0E57C4"/>
                </a:solidFill>
              </a:rPr>
              <a:t>Initiative Goal</a:t>
            </a:r>
            <a:r>
              <a:rPr lang="en-US" sz="2000">
                <a:solidFill>
                  <a:srgbClr val="0E57C4"/>
                </a:solidFill>
              </a:rPr>
              <a:t>: &lt;AI platform which will help to reduce food waste and donate food to needy people&gt;</a:t>
            </a:r>
            <a:endParaRPr sz="2000">
              <a:solidFill>
                <a:srgbClr val="0E57C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b="1" lang="en-US" sz="2000">
                <a:solidFill>
                  <a:srgbClr val="0E57C4"/>
                </a:solidFill>
              </a:rPr>
              <a:t>We recommend: &lt;</a:t>
            </a:r>
            <a:r>
              <a:rPr lang="en-US" sz="2000">
                <a:solidFill>
                  <a:srgbClr val="0E57C4"/>
                </a:solidFill>
              </a:rPr>
              <a:t>To reduce </a:t>
            </a:r>
            <a:r>
              <a:rPr lang="en-US" sz="2000">
                <a:solidFill>
                  <a:srgbClr val="0E57C4"/>
                </a:solidFill>
              </a:rPr>
              <a:t>over demanding</a:t>
            </a:r>
            <a:r>
              <a:rPr lang="en-US" sz="2000">
                <a:solidFill>
                  <a:srgbClr val="0E57C4"/>
                </a:solidFill>
              </a:rPr>
              <a:t> or overproduction in food industry to avoid food wastage and help to control global warming&gt;</a:t>
            </a:r>
            <a:endParaRPr sz="2000">
              <a:solidFill>
                <a:srgbClr val="0E57C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lang="en-US" sz="2000">
                <a:solidFill>
                  <a:srgbClr val="0E57C4"/>
                </a:solidFill>
              </a:rPr>
              <a:t>&lt;This will help to reduce water wastage as water is source for production of food&gt;</a:t>
            </a:r>
            <a:endParaRPr sz="2000">
              <a:solidFill>
                <a:srgbClr val="0E57C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lang="en-US" sz="2000">
                <a:solidFill>
                  <a:srgbClr val="0E57C4"/>
                </a:solidFill>
              </a:rPr>
              <a:t>&lt;Donate the food which is in excess amount and to donate it to needy with help of NGO&gt;</a:t>
            </a:r>
            <a:endParaRPr sz="2000">
              <a:solidFill>
                <a:srgbClr val="0E57C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000"/>
              <a:buChar char="•"/>
            </a:pPr>
            <a:r>
              <a:rPr b="1" lang="en-US" sz="2000">
                <a:solidFill>
                  <a:srgbClr val="0E57C4"/>
                </a:solidFill>
              </a:rPr>
              <a:t>We proposes that the steps are: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                  </a:t>
            </a:r>
            <a:r>
              <a:rPr b="1" lang="en-US" sz="2000">
                <a:solidFill>
                  <a:srgbClr val="0E57C4"/>
                </a:solidFill>
              </a:rPr>
              <a:t>1. Restaurant Registration </a:t>
            </a:r>
            <a:endParaRPr b="1" sz="20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                   </a:t>
            </a:r>
            <a:r>
              <a:rPr b="1" lang="en-US" sz="2000">
                <a:solidFill>
                  <a:srgbClr val="0E57C4"/>
                </a:solidFill>
              </a:rPr>
              <a:t>2.NGO Registration Form</a:t>
            </a:r>
            <a:endParaRPr b="1" sz="20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                   </a:t>
            </a:r>
            <a:r>
              <a:rPr b="1" lang="en-US" sz="2000">
                <a:solidFill>
                  <a:srgbClr val="0E57C4"/>
                </a:solidFill>
              </a:rPr>
              <a:t>3.AI Models</a:t>
            </a:r>
            <a:r>
              <a:rPr lang="en-US" sz="2000">
                <a:solidFill>
                  <a:srgbClr val="0E57C4"/>
                </a:solidFill>
              </a:rPr>
              <a:t>:Matcher Module: Matches restaurants with relevant NGOs based         on their profiles.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E57C4"/>
                </a:solidFill>
              </a:rPr>
              <a:t>                   Route Optimization Module: Calculates optimal routes for food distribution.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                   Recommendation Module: Suggests whether food should be recycled/denoted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                  </a:t>
            </a:r>
            <a:r>
              <a:rPr b="1" lang="en-US" sz="2000">
                <a:solidFill>
                  <a:srgbClr val="0E57C4"/>
                </a:solidFill>
              </a:rPr>
              <a:t>  4.Admin panel</a:t>
            </a:r>
            <a:r>
              <a:rPr lang="en-US" sz="2000">
                <a:solidFill>
                  <a:srgbClr val="0E57C4"/>
                </a:solidFill>
              </a:rPr>
              <a:t>                                                  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E57C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E57C4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E57C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 txBox="1"/>
          <p:nvPr>
            <p:ph type="title"/>
          </p:nvPr>
        </p:nvSpPr>
        <p:spPr>
          <a:xfrm>
            <a:off x="657725" y="286001"/>
            <a:ext cx="105156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Outcome and Methodology</a:t>
            </a:r>
            <a:br>
              <a:rPr b="1" lang="en-US"/>
            </a:br>
            <a:endParaRPr/>
          </a:p>
        </p:txBody>
      </p:sp>
      <p:sp>
        <p:nvSpPr>
          <p:cNvPr id="191" name="Google Shape;191;p3"/>
          <p:cNvSpPr txBox="1"/>
          <p:nvPr>
            <p:ph idx="1" type="body"/>
          </p:nvPr>
        </p:nvSpPr>
        <p:spPr>
          <a:xfrm>
            <a:off x="417100" y="857300"/>
            <a:ext cx="7796100" cy="57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55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8C4"/>
                </a:solidFill>
              </a:rPr>
              <a:t>1.AI Powered Matching Algorithm</a:t>
            </a:r>
            <a:endParaRPr b="1" sz="2000">
              <a:solidFill>
                <a:srgbClr val="0E58C4"/>
              </a:solidFill>
            </a:endParaRPr>
          </a:p>
          <a:p>
            <a:pPr indent="0" lvl="0" marL="22855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 In this , it will provide connection between restaurants and NGO , Food packaging industry with NGO to donate extra food</a:t>
            </a:r>
            <a:endParaRPr sz="2000">
              <a:solidFill>
                <a:srgbClr val="0E57C4"/>
              </a:solidFill>
            </a:endParaRPr>
          </a:p>
          <a:p>
            <a:pPr indent="0" lvl="0" marL="22855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2.Food Waste Collection</a:t>
            </a:r>
            <a:endParaRPr b="1" sz="2000">
              <a:solidFill>
                <a:srgbClr val="0E57C4"/>
              </a:solidFill>
            </a:endParaRPr>
          </a:p>
          <a:p>
            <a:pPr indent="0" lvl="0" marL="22855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  In this we will provide form for restaurant ,food industry to provide information about food like </a:t>
            </a:r>
            <a:r>
              <a:rPr lang="en-US" sz="2000">
                <a:solidFill>
                  <a:srgbClr val="0E57C4"/>
                </a:solidFill>
              </a:rPr>
              <a:t>quality</a:t>
            </a:r>
            <a:r>
              <a:rPr lang="en-US" sz="2000">
                <a:solidFill>
                  <a:srgbClr val="0E57C4"/>
                </a:solidFill>
              </a:rPr>
              <a:t> ,quantity,photo,expiry date, name of company </a:t>
            </a:r>
            <a:endParaRPr sz="2000">
              <a:solidFill>
                <a:srgbClr val="0E57C4"/>
              </a:solidFill>
            </a:endParaRPr>
          </a:p>
          <a:p>
            <a:pPr indent="0" lvl="0" marL="22855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3.Recycle available food</a:t>
            </a:r>
            <a:endParaRPr b="1" sz="2000">
              <a:solidFill>
                <a:srgbClr val="0E57C4"/>
              </a:solidFill>
            </a:endParaRPr>
          </a:p>
          <a:p>
            <a:pPr indent="0" lvl="0" marL="22855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With the help of AI , our model will provide different food recipes from available food or raw material</a:t>
            </a:r>
            <a:endParaRPr sz="2000">
              <a:solidFill>
                <a:srgbClr val="0E57C4"/>
              </a:solidFill>
            </a:endParaRPr>
          </a:p>
          <a:p>
            <a:pPr indent="0" lvl="0" marL="22855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4. Set alarm for alert of expiry date</a:t>
            </a:r>
            <a:endParaRPr b="1" sz="2000">
              <a:solidFill>
                <a:srgbClr val="0E57C4"/>
              </a:solidFill>
            </a:endParaRPr>
          </a:p>
          <a:p>
            <a:pPr indent="0" lvl="0" marL="22855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AI will provide notification for expiry date of food available to either donate or recycle it before expiry</a:t>
            </a:r>
            <a:endParaRPr sz="2000">
              <a:solidFill>
                <a:srgbClr val="0E57C4"/>
              </a:solidFill>
            </a:endParaRPr>
          </a:p>
          <a:p>
            <a:pPr indent="0" lvl="0" marL="22855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E57C4"/>
              </a:solidFill>
            </a:endParaRPr>
          </a:p>
        </p:txBody>
      </p:sp>
      <p:sp>
        <p:nvSpPr>
          <p:cNvPr descr="Indian Institute of Management Calcutta - Wikipedia" id="192" name="Google Shape;192;p3"/>
          <p:cNvSpPr/>
          <p:nvPr/>
        </p:nvSpPr>
        <p:spPr>
          <a:xfrm>
            <a:off x="4451195" y="3276599"/>
            <a:ext cx="1797205" cy="17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900" y="1329448"/>
            <a:ext cx="4019762" cy="492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a0e3c91a9_3_1"/>
          <p:cNvSpPr txBox="1"/>
          <p:nvPr>
            <p:ph type="title"/>
          </p:nvPr>
        </p:nvSpPr>
        <p:spPr>
          <a:xfrm>
            <a:off x="838200" y="365126"/>
            <a:ext cx="10515600" cy="81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Outcome and Methodology</a:t>
            </a:r>
            <a:br>
              <a:rPr b="1"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7a0e3c91a9_3_1"/>
          <p:cNvSpPr txBox="1"/>
          <p:nvPr>
            <p:ph idx="1" type="body"/>
          </p:nvPr>
        </p:nvSpPr>
        <p:spPr>
          <a:xfrm>
            <a:off x="838200" y="1045800"/>
            <a:ext cx="5795100" cy="476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5.</a:t>
            </a:r>
            <a:r>
              <a:rPr b="1" lang="en-US" sz="2000">
                <a:solidFill>
                  <a:srgbClr val="0E57C4"/>
                </a:solidFill>
              </a:rPr>
              <a:t>AI shortest Path </a:t>
            </a:r>
            <a:r>
              <a:rPr lang="en-US" sz="2000">
                <a:solidFill>
                  <a:srgbClr val="0E57C4"/>
                </a:solidFill>
              </a:rPr>
              <a:t>: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57C4"/>
                </a:solidFill>
              </a:rPr>
              <a:t> It will provide shortest path option if time is late and food </a:t>
            </a:r>
            <a:r>
              <a:rPr lang="en-US" sz="2000">
                <a:solidFill>
                  <a:srgbClr val="0E57C4"/>
                </a:solidFill>
              </a:rPr>
              <a:t>delivery</a:t>
            </a:r>
            <a:r>
              <a:rPr lang="en-US" sz="2000">
                <a:solidFill>
                  <a:srgbClr val="0E57C4"/>
                </a:solidFill>
              </a:rPr>
              <a:t> is not available then with this AI shortest path people can share food to nearest NGO so that food can be donated before it get spoiled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E57C4"/>
              </a:solidFill>
            </a:endParaRPr>
          </a:p>
        </p:txBody>
      </p:sp>
      <p:pic>
        <p:nvPicPr>
          <p:cNvPr id="201" name="Google Shape;201;g27a0e3c91a9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774" y="496550"/>
            <a:ext cx="4113800" cy="537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 txBox="1"/>
          <p:nvPr>
            <p:ph type="title"/>
          </p:nvPr>
        </p:nvSpPr>
        <p:spPr>
          <a:xfrm>
            <a:off x="838199" y="503156"/>
            <a:ext cx="11535561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Proving this works</a:t>
            </a:r>
            <a:br>
              <a:rPr b="1" lang="en-US"/>
            </a:br>
            <a:endParaRPr/>
          </a:p>
        </p:txBody>
      </p:sp>
      <p:sp>
        <p:nvSpPr>
          <p:cNvPr id="207" name="Google Shape;207;p4"/>
          <p:cNvSpPr txBox="1"/>
          <p:nvPr/>
        </p:nvSpPr>
        <p:spPr>
          <a:xfrm>
            <a:off x="921800" y="1048350"/>
            <a:ext cx="7141200" cy="5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1. Matcher Module Validation</a:t>
            </a:r>
            <a:endParaRPr b="1" sz="2000">
              <a:solidFill>
                <a:srgbClr val="0E57C4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Objective:</a:t>
            </a:r>
            <a:r>
              <a:rPr lang="en-US" sz="2000">
                <a:solidFill>
                  <a:srgbClr val="0E57C4"/>
                </a:solidFill>
              </a:rPr>
              <a:t> Validate the model's ability to accurately match restaurants with relevant NGOs based on their profiles.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2. Route Optimization Module Validation</a:t>
            </a:r>
            <a:endParaRPr b="1" sz="2000">
              <a:solidFill>
                <a:srgbClr val="0E57C4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Objective:</a:t>
            </a:r>
            <a:r>
              <a:rPr lang="en-US" sz="2000">
                <a:solidFill>
                  <a:srgbClr val="0E57C4"/>
                </a:solidFill>
              </a:rPr>
              <a:t> Validate the model's ability to calculate the most efficient routes for food distribution.</a:t>
            </a:r>
            <a:endParaRPr sz="2000">
              <a:solidFill>
                <a:srgbClr val="0E57C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3. Recommendation Module Validation</a:t>
            </a:r>
            <a:endParaRPr b="1" sz="2000">
              <a:solidFill>
                <a:srgbClr val="0E57C4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E57C4"/>
                </a:solidFill>
              </a:rPr>
              <a:t>Objective:</a:t>
            </a:r>
            <a:r>
              <a:rPr lang="en-US" sz="2000">
                <a:solidFill>
                  <a:srgbClr val="0E57C4"/>
                </a:solidFill>
              </a:rPr>
              <a:t> Validate the model's ability to recommend whether food should be recycled or donated.</a:t>
            </a:r>
            <a:endParaRPr sz="2000">
              <a:solidFill>
                <a:srgbClr val="0E57C4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08" name="Google Shape;20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00" y="848478"/>
            <a:ext cx="3824200" cy="232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950" y="3876017"/>
            <a:ext cx="3824202" cy="215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a0e3c91a9_2_5"/>
          <p:cNvSpPr txBox="1"/>
          <p:nvPr>
            <p:ph type="title"/>
          </p:nvPr>
        </p:nvSpPr>
        <p:spPr>
          <a:xfrm>
            <a:off x="838200" y="365126"/>
            <a:ext cx="10515600" cy="81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Steps for Validation</a:t>
            </a:r>
            <a:endParaRPr b="1"/>
          </a:p>
        </p:txBody>
      </p:sp>
      <p:sp>
        <p:nvSpPr>
          <p:cNvPr id="216" name="Google Shape;216;g27a0e3c91a9_2_5"/>
          <p:cNvSpPr txBox="1"/>
          <p:nvPr>
            <p:ph idx="1" type="body"/>
          </p:nvPr>
        </p:nvSpPr>
        <p:spPr>
          <a:xfrm>
            <a:off x="838200" y="1370386"/>
            <a:ext cx="10515600" cy="476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0E57C4"/>
                </a:solidFill>
              </a:rPr>
              <a:t>Dataset Preparation:</a:t>
            </a:r>
            <a:endParaRPr b="1" sz="2100">
              <a:solidFill>
                <a:srgbClr val="0E57C4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57C4"/>
              </a:buClr>
              <a:buSzPts val="2100"/>
              <a:buChar char="●"/>
            </a:pPr>
            <a:r>
              <a:rPr lang="en-US" sz="2100">
                <a:solidFill>
                  <a:srgbClr val="0E57C4"/>
                </a:solidFill>
              </a:rPr>
              <a:t>Collect a dataset of restaurant and NGO profiles, including features like location, type of food, capacity, and operational hours.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0E57C4"/>
                </a:solidFill>
              </a:rPr>
              <a:t>Split Data:</a:t>
            </a:r>
            <a:endParaRPr b="1" sz="2100">
              <a:solidFill>
                <a:srgbClr val="0E57C4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57C4"/>
              </a:buClr>
              <a:buSzPts val="2100"/>
              <a:buChar char="●"/>
            </a:pPr>
            <a:r>
              <a:rPr lang="en-US" sz="2100">
                <a:solidFill>
                  <a:srgbClr val="0E57C4"/>
                </a:solidFill>
              </a:rPr>
              <a:t>Split the dataset into training (70%), validation (15%), and test (15%) sets.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0E57C4"/>
                </a:solidFill>
              </a:rPr>
              <a:t>Training and Validation:</a:t>
            </a:r>
            <a:endParaRPr b="1" sz="2100">
              <a:solidFill>
                <a:srgbClr val="0E57C4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57C4"/>
              </a:buClr>
              <a:buSzPts val="2100"/>
              <a:buChar char="●"/>
            </a:pPr>
            <a:r>
              <a:rPr lang="en-US" sz="2100">
                <a:solidFill>
                  <a:srgbClr val="0E57C4"/>
                </a:solidFill>
              </a:rPr>
              <a:t>Train the model on the training set.</a:t>
            </a:r>
            <a:endParaRPr sz="2100">
              <a:solidFill>
                <a:srgbClr val="0E57C4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100"/>
              <a:buChar char="●"/>
            </a:pPr>
            <a:r>
              <a:rPr lang="en-US" sz="2100">
                <a:solidFill>
                  <a:srgbClr val="0E57C4"/>
                </a:solidFill>
              </a:rPr>
              <a:t>Validate the model on the validation set to tune hyperparameters and prevent overfitting.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a0e3c91a9_3_21"/>
          <p:cNvSpPr txBox="1"/>
          <p:nvPr>
            <p:ph type="title"/>
          </p:nvPr>
        </p:nvSpPr>
        <p:spPr>
          <a:xfrm>
            <a:off x="838200" y="365126"/>
            <a:ext cx="10515600" cy="81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Steps for Validation: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3" name="Google Shape;223;g27a0e3c91a9_3_21"/>
          <p:cNvSpPr txBox="1"/>
          <p:nvPr>
            <p:ph idx="1" type="body"/>
          </p:nvPr>
        </p:nvSpPr>
        <p:spPr>
          <a:xfrm>
            <a:off x="838200" y="1176925"/>
            <a:ext cx="10730700" cy="523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0E57C4"/>
                </a:solidFill>
              </a:rPr>
              <a:t>Performance Metrics:</a:t>
            </a:r>
            <a:endParaRPr b="1" sz="2100">
              <a:solidFill>
                <a:srgbClr val="0E57C4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57C4"/>
              </a:buClr>
              <a:buSzPts val="2100"/>
              <a:buChar char="●"/>
            </a:pPr>
            <a:r>
              <a:rPr b="1" lang="en-US" sz="2100">
                <a:solidFill>
                  <a:srgbClr val="0E57C4"/>
                </a:solidFill>
              </a:rPr>
              <a:t>Precision and Recall:</a:t>
            </a:r>
            <a:r>
              <a:rPr lang="en-US" sz="2100">
                <a:solidFill>
                  <a:srgbClr val="0E57C4"/>
                </a:solidFill>
              </a:rPr>
              <a:t> Evaluate how well the model is matching relevant NGOs to restaurants.</a:t>
            </a:r>
            <a:endParaRPr sz="2100">
              <a:solidFill>
                <a:srgbClr val="0E57C4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100"/>
              <a:buChar char="●"/>
            </a:pPr>
            <a:r>
              <a:rPr b="1" lang="en-US" sz="2100">
                <a:solidFill>
                  <a:srgbClr val="0E57C4"/>
                </a:solidFill>
              </a:rPr>
              <a:t>F1-Score:</a:t>
            </a:r>
            <a:r>
              <a:rPr lang="en-US" sz="2100">
                <a:solidFill>
                  <a:srgbClr val="0E57C4"/>
                </a:solidFill>
              </a:rPr>
              <a:t> Calculate the harmonic mean of precision and recall.</a:t>
            </a:r>
            <a:endParaRPr sz="2100">
              <a:solidFill>
                <a:srgbClr val="0E57C4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100"/>
              <a:buChar char="●"/>
            </a:pPr>
            <a:r>
              <a:rPr b="1" lang="en-US" sz="2100">
                <a:solidFill>
                  <a:srgbClr val="0E57C4"/>
                </a:solidFill>
              </a:rPr>
              <a:t>Confusion Matrix:</a:t>
            </a:r>
            <a:r>
              <a:rPr lang="en-US" sz="2100">
                <a:solidFill>
                  <a:srgbClr val="0E57C4"/>
                </a:solidFill>
              </a:rPr>
              <a:t> Analyze true positives, false positives, true negatives, and false negatives.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0E57C4"/>
                </a:solidFill>
              </a:rPr>
              <a:t>Cross-Validation:</a:t>
            </a:r>
            <a:endParaRPr b="1" sz="2100">
              <a:solidFill>
                <a:srgbClr val="0E57C4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57C4"/>
              </a:buClr>
              <a:buSzPts val="2100"/>
              <a:buChar char="●"/>
            </a:pPr>
            <a:r>
              <a:rPr lang="en-US" sz="2100">
                <a:solidFill>
                  <a:srgbClr val="0E57C4"/>
                </a:solidFill>
              </a:rPr>
              <a:t>Perform k-fold cross-validation (typically k=5 or 10) to ensure the model's robustness.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0E57C4"/>
                </a:solidFill>
              </a:rPr>
              <a:t>Human Evaluation:</a:t>
            </a:r>
            <a:endParaRPr b="1" sz="2100">
              <a:solidFill>
                <a:srgbClr val="0E57C4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57C4"/>
              </a:buClr>
              <a:buSzPts val="2100"/>
              <a:buChar char="●"/>
            </a:pPr>
            <a:r>
              <a:rPr lang="en-US" sz="2100">
                <a:solidFill>
                  <a:srgbClr val="0E57C4"/>
                </a:solidFill>
              </a:rPr>
              <a:t>Have human experts review a subset of matches to provide qualitative feedback.</a:t>
            </a:r>
            <a:endParaRPr sz="2100">
              <a:solidFill>
                <a:srgbClr val="0E57C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"/>
          <p:cNvSpPr txBox="1"/>
          <p:nvPr>
            <p:ph type="title"/>
          </p:nvPr>
        </p:nvSpPr>
        <p:spPr>
          <a:xfrm>
            <a:off x="838200" y="365126"/>
            <a:ext cx="10515600" cy="811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US"/>
              <a:t>Business Value</a:t>
            </a:r>
            <a:endParaRPr/>
          </a:p>
        </p:txBody>
      </p:sp>
      <p:sp>
        <p:nvSpPr>
          <p:cNvPr id="229" name="Google Shape;229;p5"/>
          <p:cNvSpPr txBox="1"/>
          <p:nvPr/>
        </p:nvSpPr>
        <p:spPr>
          <a:xfrm>
            <a:off x="246925" y="1177050"/>
            <a:ext cx="63699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E57C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E57C4"/>
              </a:solidFill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2200"/>
              <a:buChar char="•"/>
            </a:pPr>
            <a:r>
              <a:rPr lang="en-US" sz="2200">
                <a:solidFill>
                  <a:srgbClr val="0E57C4"/>
                </a:solidFill>
              </a:rPr>
              <a:t>What is the overall value of this solution?</a:t>
            </a:r>
            <a:endParaRPr sz="2200">
              <a:solidFill>
                <a:srgbClr val="0E57C4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>
                <a:solidFill>
                  <a:srgbClr val="0E57C4"/>
                </a:solidFill>
              </a:rPr>
              <a:t> </a:t>
            </a:r>
            <a:endParaRPr sz="2200">
              <a:solidFill>
                <a:srgbClr val="0E57C4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E57C4"/>
                </a:solidFill>
              </a:rPr>
              <a:t>   •Reduction of Food Waste</a:t>
            </a:r>
            <a:endParaRPr sz="2200">
              <a:solidFill>
                <a:srgbClr val="0E57C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E57C4"/>
                </a:solidFill>
              </a:rPr>
              <a:t>   •Support for NGOs and Communities</a:t>
            </a:r>
            <a:endParaRPr sz="2200">
              <a:solidFill>
                <a:srgbClr val="0E57C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E57C4"/>
                </a:solidFill>
              </a:rPr>
              <a:t>   •Informed Decision-Making</a:t>
            </a:r>
            <a:endParaRPr sz="2200">
              <a:solidFill>
                <a:srgbClr val="0E57C4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E57C4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E57C4"/>
              </a:solidFill>
            </a:endParaRPr>
          </a:p>
        </p:txBody>
      </p:sp>
      <p:pic>
        <p:nvPicPr>
          <p:cNvPr id="230" name="Google Shape;2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850" y="524950"/>
            <a:ext cx="3810426" cy="27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450" y="3802299"/>
            <a:ext cx="3964676" cy="23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a0e3c91a9_0_15"/>
          <p:cNvSpPr txBox="1"/>
          <p:nvPr>
            <p:ph idx="1" type="body"/>
          </p:nvPr>
        </p:nvSpPr>
        <p:spPr>
          <a:xfrm>
            <a:off x="609600" y="268789"/>
            <a:ext cx="10515600" cy="6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/>
              <a:t>Visualize current state and ideal:</a:t>
            </a:r>
            <a:endParaRPr b="1"/>
          </a:p>
        </p:txBody>
      </p:sp>
      <p:graphicFrame>
        <p:nvGraphicFramePr>
          <p:cNvPr id="238" name="Google Shape;238;g27a0e3c91a9_0_15"/>
          <p:cNvGraphicFramePr/>
          <p:nvPr/>
        </p:nvGraphicFramePr>
        <p:xfrm>
          <a:off x="867200" y="110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{555FE8C5-75F4-436B-9D3B-0BD071F39573}</a:tableStyleId>
              </a:tblPr>
              <a:tblGrid>
                <a:gridCol w="3400000"/>
                <a:gridCol w="3429000"/>
                <a:gridCol w="3429000"/>
              </a:tblGrid>
              <a:tr h="55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rgbClr val="0E57C4"/>
                          </a:solidFill>
                        </a:rPr>
                        <a:t>Aspect</a:t>
                      </a:r>
                      <a:endParaRPr b="1"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rgbClr val="0E57C4"/>
                          </a:solidFill>
                        </a:rPr>
                        <a:t>Current state</a:t>
                      </a:r>
                      <a:endParaRPr b="1"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rgbClr val="0E57C4"/>
                          </a:solidFill>
                        </a:rPr>
                        <a:t>Ideal State</a:t>
                      </a:r>
                      <a:endParaRPr b="1"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Food </a:t>
                      </a: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Wastage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High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Low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Environmental Impact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Significant	             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Reduced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NGO Food Supply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Unreliable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Consistent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Logistic Efficiency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Low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High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Transportation Costs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High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Low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Coordination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Limited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Seamless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0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Community Impact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Minimal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E57C4"/>
                          </a:solidFill>
                        </a:rPr>
                        <a:t>Significant</a:t>
                      </a:r>
                      <a:endParaRPr sz="2200">
                        <a:solidFill>
                          <a:srgbClr val="0E57C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1 BAA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2022-08-08T13:37:03Z</dcterms:created>
  <dc:creator>Gupta, Ankur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780E3EE4-6A46-412A-A8EB-4F79E9E1B346</vt:lpwstr>
  </property>
  <property fmtid="{D5CDD505-2E9C-101B-9397-08002B2CF9AE}" pid="3" name="ArticulatePath">
    <vt:lpwstr>https://wwt-my.sharepoint.com/personal/guptaan_wwt_com/Documents/DS Capstone</vt:lpwstr>
  </property>
</Properties>
</file>